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8" r:id="rId2"/>
    <p:sldId id="257" r:id="rId3"/>
    <p:sldId id="259" r:id="rId4"/>
    <p:sldId id="260" r:id="rId5"/>
    <p:sldId id="267" r:id="rId6"/>
    <p:sldId id="261" r:id="rId7"/>
    <p:sldId id="268" r:id="rId8"/>
    <p:sldId id="265" r:id="rId9"/>
    <p:sldId id="264" r:id="rId10"/>
    <p:sldId id="269" r:id="rId11"/>
    <p:sldId id="263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DBDB"/>
    <a:srgbClr val="CFCFCF"/>
    <a:srgbClr val="3EAFFF"/>
    <a:srgbClr val="3FAEFF"/>
    <a:srgbClr val="FC11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40"/>
    <p:restoredTop sz="97399"/>
  </p:normalViewPr>
  <p:slideViewPr>
    <p:cSldViewPr snapToGrid="0" snapToObjects="1">
      <p:cViewPr>
        <p:scale>
          <a:sx n="93" d="100"/>
          <a:sy n="93" d="100"/>
        </p:scale>
        <p:origin x="832" y="2176"/>
      </p:cViewPr>
      <p:guideLst/>
    </p:cSldViewPr>
  </p:slideViewPr>
  <p:notesTextViewPr>
    <p:cViewPr>
      <p:scale>
        <a:sx n="170" d="100"/>
        <a:sy n="17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33438-6907-EB4E-AE29-AB6BD8B81212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8E59CD-C9CC-5F46-9A16-3EC20AAD1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74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 exists for client, at the same time, students want work. Bringing them together so that they each solve the other’s problem (segue to solution slide)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8E59CD-C9CC-5F46-9A16-3EC20AAD10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239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 exists for client, at the same time, students want work. Bringing them together so that they each solve the other’s problem (segue to solution slide)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8E59CD-C9CC-5F46-9A16-3EC20AAD10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519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8E59CD-C9CC-5F46-9A16-3EC20AAD10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172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8E59CD-C9CC-5F46-9A16-3EC20AAD10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227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8E59CD-C9CC-5F46-9A16-3EC20AAD10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75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8E59CD-C9CC-5F46-9A16-3EC20AAD10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72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8E59CD-C9CC-5F46-9A16-3EC20AAD10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183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8E59CD-C9CC-5F46-9A16-3EC20AAD10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813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 exists for client, at the same time, students want work. Bringing them together so that they each solve the other’s problem (segue to solution slide)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8E59CD-C9CC-5F46-9A16-3EC20AAD10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11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8E59CD-C9CC-5F46-9A16-3EC20AAD10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626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B07EA-EA13-554F-AE0C-DD8FCF886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E53129-B229-A944-A90D-FA5834360B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3C0A5-FD23-314F-AEEA-14CB4454F3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AFAAE4-F7F3-A643-9C6D-9B7C98B9BB57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4574A-ED2A-414A-8572-D9AE48D76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2B1E5-19EE-4849-9DE2-0E3FCA14F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5C6CE-7543-714D-B160-0079A4E7A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58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99C81-BC0F-9A4D-BFE0-43040EBCD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9A8CD7-9265-3946-B6D0-0F45AD35A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72E91-B12E-B54E-97EF-4E6AEC5B5A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AFAAE4-F7F3-A643-9C6D-9B7C98B9BB57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760E3-4B0D-6B49-821D-41E54F019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4E333-A825-2843-BFA8-7BE55E305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5C6CE-7543-714D-B160-0079A4E7A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237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9304AE-5F47-7240-87E2-1DA54791FC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249487-A7AB-B448-9FBA-B42BEE98FA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CF320-75B3-0F41-A755-582421FE42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AFAAE4-F7F3-A643-9C6D-9B7C98B9BB57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230C1-B3E0-4942-B8F0-3E7326332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CFD218-BA63-F245-9689-6AD37ED69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5C6CE-7543-714D-B160-0079A4E7A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4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8F0B2-93D2-294F-8D35-AA0C8B90E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CAAFF-FDCE-7942-85E0-0B5362950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10DB3-FFF1-9C4F-BED9-3EEDF4A225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AFAAE4-F7F3-A643-9C6D-9B7C98B9BB57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4A98F-327D-CD45-9F42-209E6874D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FB0EE-700C-C341-9830-249DA3564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5C6CE-7543-714D-B160-0079A4E7A97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841EE6-39D8-674F-AA87-4CF040233C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6596" y="6088873"/>
            <a:ext cx="621604" cy="62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71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B8DC7-225F-CB4F-A340-D04A6B97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C416B3-0E67-D246-8BC6-247B644C3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C047CB-8543-8B4E-B252-B705EE29AA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AFAAE4-F7F3-A643-9C6D-9B7C98B9BB57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2D7DC-953B-7240-A040-6A4AA6CD5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89A0E-0173-A649-B60E-2363D345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5C6CE-7543-714D-B160-0079A4E7A97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0554CD-3E35-1444-8575-BA77DEA0CF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6596" y="6088873"/>
            <a:ext cx="621604" cy="62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726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F3184-E4DF-3A4E-8DCF-DF802F5A9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F55DF-CB03-C040-8F62-80F00A21FB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5C6DA0-BF29-8D46-9345-BDC13DE58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4F925A-D819-314A-8A0D-1D43D9DE0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AFAAE4-F7F3-A643-9C6D-9B7C98B9BB57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B58C2C-DB59-0F42-BE4C-A5052E1BA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BC20DB-6D18-164B-A029-D45828C1E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5C6CE-7543-714D-B160-0079A4E7A97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A414A9-6F30-FF4D-97AB-E1D8247BB2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6596" y="6088873"/>
            <a:ext cx="621604" cy="62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E58D7-9537-8C4B-87CA-3D2B2EECF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693020-89A7-DA41-A11E-7484AE044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10506-BB8A-B243-BF97-2CF841B19A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251274-B91B-F04A-AC37-A459032281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2F8831-524A-534E-AF94-87027E0F2B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3E3EF9-BA1D-C242-B4AB-F4CDCAA2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AFAAE4-F7F3-A643-9C6D-9B7C98B9BB57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450B8F-81FD-AD48-8E62-FF51C43FC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AA0CA2-A950-F340-952F-250A473F6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5C6CE-7543-714D-B160-0079A4E7A97B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AFBCB3-1C26-C649-B845-C0F05A40D3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6596" y="6088873"/>
            <a:ext cx="621604" cy="62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89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CD4F7-EE1E-D04C-A52D-C748F0628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D2EC67-6B4A-294A-AEC4-49A62AF615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AFAAE4-F7F3-A643-9C6D-9B7C98B9BB57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0E2A8-8852-8B45-A617-D3F7BF76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07FC29-E55E-DF48-8E22-C37E68482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5C6CE-7543-714D-B160-0079A4E7A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80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5F818-248E-6A4E-93B7-119213B0E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00379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5ACF8-9B59-304A-8FA5-3FB86B95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6B91C-8452-0C48-A956-4B5BB2F9B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E8673C-9933-8B4B-815C-952B75703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F3A502-3666-2C47-A952-1C7023538E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AFAAE4-F7F3-A643-9C6D-9B7C98B9BB57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75E53-A65C-3346-AB48-F0822E139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AB4D82-3276-944B-B384-9701E4959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5C6CE-7543-714D-B160-0079A4E7A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527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68BAF-EA25-3249-9B6C-E86E3D1FF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A9695F-4DB7-E34D-806F-FD3A84840B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36C6E-08D7-6B4C-8D8D-6686825641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BF1ABC-B62E-1449-AD7E-CC948A02E4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AFAAE4-F7F3-A643-9C6D-9B7C98B9BB57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2643F5-6E05-6B4B-B06A-C05EC61D2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D64EB8-1397-7E48-A8AF-C7582A47B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5C6CE-7543-714D-B160-0079A4E7A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224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A5658-1C41-4746-A52D-C9D998E74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EE596-AFCB-514B-8C05-9A9A7E17A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5C6CE-7543-714D-B160-0079A4E7A97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F07ED269-CCE2-CF42-BFD6-79622B30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0824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358D77F-A58F-2B44-9FBB-DBD0EA667C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349105"/>
            <a:ext cx="9144000" cy="856281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rgbClr val="3EAFFF"/>
                </a:solidFill>
                <a:latin typeface="Gilroy Light" pitchFamily="2" charset="77"/>
                <a:ea typeface="Verdana" panose="020B0604030504040204" pitchFamily="34" charset="0"/>
                <a:cs typeface="Verdana" panose="020B0604030504040204" pitchFamily="34" charset="0"/>
              </a:rPr>
              <a:t>Find the perfect student freelancer to get your job done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7BA20E-5B43-1B48-AC46-A99626DB7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467" y="1773291"/>
            <a:ext cx="6071813" cy="242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97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7A25D08-67B7-9C46-A028-E5914F1C2F6D}"/>
              </a:ext>
            </a:extLst>
          </p:cNvPr>
          <p:cNvSpPr txBox="1">
            <a:spLocks/>
          </p:cNvSpPr>
          <p:nvPr/>
        </p:nvSpPr>
        <p:spPr>
          <a:xfrm>
            <a:off x="841338" y="393721"/>
            <a:ext cx="6947064" cy="88791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b="1" dirty="0">
                <a:solidFill>
                  <a:srgbClr val="3EAFFF"/>
                </a:solidFill>
                <a:latin typeface="Gilroy Light" pitchFamily="2" charset="77"/>
                <a:ea typeface="Verdana" panose="020B0604030504040204" pitchFamily="34" charset="0"/>
                <a:cs typeface="Verdana" panose="020B0604030504040204" pitchFamily="34" charset="0"/>
              </a:rPr>
              <a:t>Problem</a:t>
            </a:r>
            <a:endParaRPr lang="en-US" sz="4000" b="1" dirty="0">
              <a:solidFill>
                <a:srgbClr val="3EAFFF"/>
              </a:solidFill>
              <a:latin typeface="Gilroy Light" pitchFamily="2" charset="77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C6F221A-5896-3D4F-97FA-7A9F607D13A7}"/>
              </a:ext>
            </a:extLst>
          </p:cNvPr>
          <p:cNvSpPr txBox="1">
            <a:spLocks/>
          </p:cNvSpPr>
          <p:nvPr/>
        </p:nvSpPr>
        <p:spPr>
          <a:xfrm>
            <a:off x="841338" y="2251080"/>
            <a:ext cx="1598530" cy="88791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b="1" dirty="0">
                <a:solidFill>
                  <a:srgbClr val="3EAFFF"/>
                </a:solidFill>
                <a:latin typeface="Gilroy Light" pitchFamily="2" charset="77"/>
                <a:ea typeface="Verdana" panose="020B0604030504040204" pitchFamily="34" charset="0"/>
                <a:cs typeface="Verdana" panose="020B0604030504040204" pitchFamily="34" charset="0"/>
              </a:rPr>
              <a:t>Time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51D4EB-00B2-CD46-83C4-6C0F2016F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8803" y="124650"/>
            <a:ext cx="621604" cy="6216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422D5B-CC79-F543-B85C-F44F681DDDA8}"/>
              </a:ext>
            </a:extLst>
          </p:cNvPr>
          <p:cNvSpPr/>
          <p:nvPr/>
        </p:nvSpPr>
        <p:spPr>
          <a:xfrm rot="5400000">
            <a:off x="-3300047" y="3300047"/>
            <a:ext cx="6858002" cy="257908"/>
          </a:xfrm>
          <a:prstGeom prst="rect">
            <a:avLst/>
          </a:prstGeom>
          <a:gradFill flip="none" rotWithShape="1">
            <a:gsLst>
              <a:gs pos="80000">
                <a:srgbClr val="F01B97"/>
              </a:gs>
              <a:gs pos="21000">
                <a:srgbClr val="42ACFD"/>
              </a:gs>
              <a:gs pos="0">
                <a:srgbClr val="3EAFFF"/>
              </a:gs>
              <a:gs pos="99000">
                <a:srgbClr val="FC119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roy Light" pitchFamily="2" charset="77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DB3824F3-A363-C244-9F87-86E6AA56A24B}"/>
              </a:ext>
            </a:extLst>
          </p:cNvPr>
          <p:cNvSpPr txBox="1">
            <a:spLocks/>
          </p:cNvSpPr>
          <p:nvPr/>
        </p:nvSpPr>
        <p:spPr>
          <a:xfrm>
            <a:off x="841338" y="3521300"/>
            <a:ext cx="2619457" cy="88791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b="1" dirty="0">
                <a:solidFill>
                  <a:srgbClr val="3EAFFF"/>
                </a:solidFill>
                <a:latin typeface="Gilroy Light" pitchFamily="2" charset="77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3EB504E-6F1B-0C42-8968-F33E35E849C2}"/>
              </a:ext>
            </a:extLst>
          </p:cNvPr>
          <p:cNvSpPr txBox="1">
            <a:spLocks/>
          </p:cNvSpPr>
          <p:nvPr/>
        </p:nvSpPr>
        <p:spPr>
          <a:xfrm>
            <a:off x="841338" y="4791520"/>
            <a:ext cx="2619457" cy="88791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b="1" dirty="0">
                <a:solidFill>
                  <a:srgbClr val="3EAFFF"/>
                </a:solidFill>
                <a:latin typeface="Gilroy Light" pitchFamily="2" charset="77"/>
                <a:ea typeface="Verdana" panose="020B0604030504040204" pitchFamily="34" charset="0"/>
                <a:cs typeface="Verdana" panose="020B0604030504040204" pitchFamily="34" charset="0"/>
              </a:rPr>
              <a:t>Ability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771D0-E3E9-7F48-93C9-2DDA0145A0DC}"/>
              </a:ext>
            </a:extLst>
          </p:cNvPr>
          <p:cNvSpPr txBox="1"/>
          <p:nvPr/>
        </p:nvSpPr>
        <p:spPr>
          <a:xfrm>
            <a:off x="8781018" y="1565364"/>
            <a:ext cx="1196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3EAFFF"/>
                </a:solidFill>
                <a:latin typeface="Gilroy Light" pitchFamily="2" charset="77"/>
              </a:rPr>
              <a:t>Clients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FA4B3E-7552-7D4A-B284-21FBA5392610}"/>
              </a:ext>
            </a:extLst>
          </p:cNvPr>
          <p:cNvSpPr txBox="1"/>
          <p:nvPr/>
        </p:nvSpPr>
        <p:spPr>
          <a:xfrm>
            <a:off x="3832580" y="1565365"/>
            <a:ext cx="2747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3EAFFF"/>
                </a:solidFill>
                <a:latin typeface="Gilroy Light" pitchFamily="2" charset="77"/>
              </a:rPr>
              <a:t>College Students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064E01-5F01-0942-86B6-AF852E17C7D0}"/>
              </a:ext>
            </a:extLst>
          </p:cNvPr>
          <p:cNvSpPr txBox="1"/>
          <p:nvPr/>
        </p:nvSpPr>
        <p:spPr>
          <a:xfrm>
            <a:off x="9286731" y="371052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Gilroy Light" pitchFamily="2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E880CE-5589-B84B-BDE4-C38DCA4100F2}"/>
              </a:ext>
            </a:extLst>
          </p:cNvPr>
          <p:cNvSpPr txBox="1"/>
          <p:nvPr/>
        </p:nvSpPr>
        <p:spPr>
          <a:xfrm>
            <a:off x="4261383" y="2464206"/>
            <a:ext cx="1890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Gilroy Light" pitchFamily="2" charset="77"/>
              </a:rPr>
              <a:t>Finding jobs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EA2AC9-A9EE-5A43-AEFA-EDB5458E5D1D}"/>
              </a:ext>
            </a:extLst>
          </p:cNvPr>
          <p:cNvSpPr txBox="1"/>
          <p:nvPr/>
        </p:nvSpPr>
        <p:spPr>
          <a:xfrm>
            <a:off x="8044443" y="2453280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Gilroy Light" pitchFamily="2" charset="77"/>
              </a:rPr>
              <a:t>Actualize an idea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FB8C8C-C011-1B48-B1AB-20C91DC30AC2}"/>
              </a:ext>
            </a:extLst>
          </p:cNvPr>
          <p:cNvSpPr txBox="1"/>
          <p:nvPr/>
        </p:nvSpPr>
        <p:spPr>
          <a:xfrm>
            <a:off x="4076238" y="3734426"/>
            <a:ext cx="2260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Gilroy Light" pitchFamily="2" charset="77"/>
              </a:rPr>
              <a:t>Making money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424227-4150-1D40-97EB-AA615E6241B5}"/>
              </a:ext>
            </a:extLst>
          </p:cNvPr>
          <p:cNvSpPr txBox="1"/>
          <p:nvPr/>
        </p:nvSpPr>
        <p:spPr>
          <a:xfrm>
            <a:off x="8578245" y="3710523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Gilroy Light" pitchFamily="2" charset="77"/>
              </a:rPr>
              <a:t>Low costs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03E48D-D84C-CF49-8A7E-2CF1E3425DB4}"/>
              </a:ext>
            </a:extLst>
          </p:cNvPr>
          <p:cNvSpPr txBox="1"/>
          <p:nvPr/>
        </p:nvSpPr>
        <p:spPr>
          <a:xfrm>
            <a:off x="8211161" y="5034257"/>
            <a:ext cx="2335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Gilroy Light" pitchFamily="2" charset="77"/>
              </a:rPr>
              <a:t>Doing the work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91E548-9B4C-0949-B3CF-7B361BDFBF26}"/>
              </a:ext>
            </a:extLst>
          </p:cNvPr>
          <p:cNvSpPr txBox="1"/>
          <p:nvPr/>
        </p:nvSpPr>
        <p:spPr>
          <a:xfrm>
            <a:off x="3990476" y="5039320"/>
            <a:ext cx="2432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Gilroy Light" pitchFamily="2" charset="77"/>
              </a:rPr>
              <a:t>Build a portfolio</a:t>
            </a:r>
          </a:p>
        </p:txBody>
      </p:sp>
    </p:spTree>
    <p:extLst>
      <p:ext uri="{BB962C8B-B14F-4D97-AF65-F5344CB8AC3E}">
        <p14:creationId xmlns:p14="http://schemas.microsoft.com/office/powerpoint/2010/main" val="538436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C426A1EF-F4CF-7A47-8267-67134ECB461E}"/>
              </a:ext>
            </a:extLst>
          </p:cNvPr>
          <p:cNvSpPr txBox="1">
            <a:spLocks/>
          </p:cNvSpPr>
          <p:nvPr/>
        </p:nvSpPr>
        <p:spPr>
          <a:xfrm>
            <a:off x="608478" y="527863"/>
            <a:ext cx="6947064" cy="88791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rgbClr val="3EAFFF"/>
                </a:solidFill>
                <a:latin typeface="Gilroy Light" pitchFamily="2" charset="77"/>
                <a:ea typeface="Verdana" panose="020B0604030504040204" pitchFamily="34" charset="0"/>
                <a:cs typeface="Verdana" panose="020B0604030504040204" pitchFamily="34" charset="0"/>
              </a:rPr>
              <a:t>Market Size</a:t>
            </a:r>
            <a:endParaRPr lang="en-US" sz="3600" b="1" dirty="0">
              <a:solidFill>
                <a:srgbClr val="3EAFFF"/>
              </a:solidFill>
              <a:latin typeface="Gilroy Light" pitchFamily="2" charset="77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B7DE79-735A-FC4D-9DCE-3A75E932E8F0}"/>
              </a:ext>
            </a:extLst>
          </p:cNvPr>
          <p:cNvSpPr txBox="1"/>
          <p:nvPr/>
        </p:nvSpPr>
        <p:spPr>
          <a:xfrm>
            <a:off x="799641" y="5365034"/>
            <a:ext cx="3850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3EAFFF"/>
                </a:solidFill>
                <a:latin typeface="Gilroy Light" pitchFamily="2" charset="77"/>
              </a:rPr>
              <a:t>Added to economy/year by freelancers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211A09-AEB3-C64A-BA12-3B9C8373D502}"/>
              </a:ext>
            </a:extLst>
          </p:cNvPr>
          <p:cNvSpPr/>
          <p:nvPr/>
        </p:nvSpPr>
        <p:spPr>
          <a:xfrm>
            <a:off x="5377662" y="5361843"/>
            <a:ext cx="28578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3EAFFF"/>
                </a:solidFill>
                <a:latin typeface="Gilroy Light" pitchFamily="2" charset="77"/>
              </a:rPr>
              <a:t>College students in the US</a:t>
            </a:r>
            <a:endParaRPr lang="en-US" sz="1600" b="1" dirty="0">
              <a:solidFill>
                <a:srgbClr val="3EA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567080-987C-AC47-9154-B8D5D1637477}"/>
              </a:ext>
            </a:extLst>
          </p:cNvPr>
          <p:cNvSpPr txBox="1"/>
          <p:nvPr/>
        </p:nvSpPr>
        <p:spPr>
          <a:xfrm>
            <a:off x="8849927" y="5546508"/>
            <a:ext cx="2398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3EAFFF"/>
                </a:solidFill>
                <a:latin typeface="Gilroy Light" pitchFamily="2" charset="77"/>
              </a:rPr>
              <a:t>Students at 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CECEAC-E801-6844-B513-400F62C6C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8803" y="124650"/>
            <a:ext cx="621604" cy="621604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55DFD1-BEA1-5F48-B4E0-8CE78F7CAD6B}"/>
              </a:ext>
            </a:extLst>
          </p:cNvPr>
          <p:cNvSpPr/>
          <p:nvPr/>
        </p:nvSpPr>
        <p:spPr>
          <a:xfrm>
            <a:off x="1136405" y="1681480"/>
            <a:ext cx="3495040" cy="3495040"/>
          </a:xfrm>
          <a:prstGeom prst="ellipse">
            <a:avLst/>
          </a:prstGeom>
          <a:solidFill>
            <a:srgbClr val="3E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835CA5-FB0C-454B-932B-36CBC83D7E3A}"/>
              </a:ext>
            </a:extLst>
          </p:cNvPr>
          <p:cNvSpPr/>
          <p:nvPr/>
        </p:nvSpPr>
        <p:spPr>
          <a:xfrm rot="5400000">
            <a:off x="-3300047" y="3300047"/>
            <a:ext cx="6858002" cy="257908"/>
          </a:xfrm>
          <a:prstGeom prst="rect">
            <a:avLst/>
          </a:prstGeom>
          <a:gradFill flip="none" rotWithShape="1">
            <a:gsLst>
              <a:gs pos="80000">
                <a:srgbClr val="F01B97"/>
              </a:gs>
              <a:gs pos="21000">
                <a:srgbClr val="42ACFD"/>
              </a:gs>
              <a:gs pos="0">
                <a:srgbClr val="3EAFFF"/>
              </a:gs>
              <a:gs pos="99000">
                <a:srgbClr val="FC119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roy Light" pitchFamily="2" charset="77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917E9BD-69DD-FE4B-BA0F-8761FFE99F09}"/>
              </a:ext>
            </a:extLst>
          </p:cNvPr>
          <p:cNvSpPr/>
          <p:nvPr/>
        </p:nvSpPr>
        <p:spPr>
          <a:xfrm>
            <a:off x="5470811" y="2095305"/>
            <a:ext cx="2667387" cy="2667387"/>
          </a:xfrm>
          <a:prstGeom prst="ellipse">
            <a:avLst/>
          </a:prstGeom>
          <a:solidFill>
            <a:srgbClr val="3E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3D1CC78-8A9C-4343-822E-1968B5D34651}"/>
              </a:ext>
            </a:extLst>
          </p:cNvPr>
          <p:cNvSpPr/>
          <p:nvPr/>
        </p:nvSpPr>
        <p:spPr>
          <a:xfrm>
            <a:off x="8988782" y="2412055"/>
            <a:ext cx="2033883" cy="2033883"/>
          </a:xfrm>
          <a:prstGeom prst="ellipse">
            <a:avLst/>
          </a:prstGeom>
          <a:solidFill>
            <a:srgbClr val="3E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09C15F-BEA6-3F4A-9E0D-D1C141B2DD61}"/>
              </a:ext>
            </a:extLst>
          </p:cNvPr>
          <p:cNvSpPr txBox="1"/>
          <p:nvPr/>
        </p:nvSpPr>
        <p:spPr>
          <a:xfrm>
            <a:off x="1711019" y="2767280"/>
            <a:ext cx="23458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Gilroy Light" pitchFamily="2" charset="77"/>
              </a:rPr>
              <a:t>$1.4 trillion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A3F40A-AB61-BA45-B1A9-E54CDB788580}"/>
              </a:ext>
            </a:extLst>
          </p:cNvPr>
          <p:cNvSpPr txBox="1"/>
          <p:nvPr/>
        </p:nvSpPr>
        <p:spPr>
          <a:xfrm>
            <a:off x="5631600" y="2767280"/>
            <a:ext cx="23458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Gilroy Light" pitchFamily="2" charset="77"/>
              </a:rPr>
              <a:t>20 million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DC5417-BF22-8649-8724-DACB8FFC740F}"/>
              </a:ext>
            </a:extLst>
          </p:cNvPr>
          <p:cNvSpPr txBox="1"/>
          <p:nvPr/>
        </p:nvSpPr>
        <p:spPr>
          <a:xfrm>
            <a:off x="8840537" y="3075054"/>
            <a:ext cx="2345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Gilroy Light" pitchFamily="2" charset="77"/>
              </a:rPr>
              <a:t>50,000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0514A7-F71D-6D43-ABCB-79146C0417B1}"/>
              </a:ext>
            </a:extLst>
          </p:cNvPr>
          <p:cNvSpPr txBox="1"/>
          <p:nvPr/>
        </p:nvSpPr>
        <p:spPr>
          <a:xfrm>
            <a:off x="1364650" y="6171238"/>
            <a:ext cx="2853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ilroy Light" pitchFamily="2" charset="77"/>
              </a:rPr>
              <a:t>Total Available Market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0039C0-6FFE-F44E-BDAE-7B8640695983}"/>
              </a:ext>
            </a:extLst>
          </p:cNvPr>
          <p:cNvSpPr txBox="1"/>
          <p:nvPr/>
        </p:nvSpPr>
        <p:spPr>
          <a:xfrm>
            <a:off x="4985734" y="6130082"/>
            <a:ext cx="3637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ilroy Light" pitchFamily="2" charset="77"/>
              </a:rPr>
              <a:t>Serviceable Available Market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813D0F-EC38-F44A-92B5-58740F29C2EC}"/>
              </a:ext>
            </a:extLst>
          </p:cNvPr>
          <p:cNvSpPr txBox="1"/>
          <p:nvPr/>
        </p:nvSpPr>
        <p:spPr>
          <a:xfrm>
            <a:off x="9217964" y="6130082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ilroy Light" pitchFamily="2" charset="77"/>
              </a:rPr>
              <a:t>Initial Market</a:t>
            </a:r>
          </a:p>
        </p:txBody>
      </p:sp>
    </p:spTree>
    <p:extLst>
      <p:ext uri="{BB962C8B-B14F-4D97-AF65-F5344CB8AC3E}">
        <p14:creationId xmlns:p14="http://schemas.microsoft.com/office/powerpoint/2010/main" val="3771033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F665A7E-F0B4-C447-A153-8C98097405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35"/>
          <a:stretch/>
        </p:blipFill>
        <p:spPr>
          <a:xfrm flipH="1">
            <a:off x="-2" y="-2081"/>
            <a:ext cx="12233697" cy="686007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D550A60-E5C8-B746-978A-81B4A60263DB}"/>
              </a:ext>
            </a:extLst>
          </p:cNvPr>
          <p:cNvSpPr/>
          <p:nvPr/>
        </p:nvSpPr>
        <p:spPr>
          <a:xfrm>
            <a:off x="-4657" y="-2082"/>
            <a:ext cx="12233696" cy="686007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roy Light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A25D08-67B7-9C46-A028-E5914F1C2F6D}"/>
              </a:ext>
            </a:extLst>
          </p:cNvPr>
          <p:cNvSpPr txBox="1">
            <a:spLocks/>
          </p:cNvSpPr>
          <p:nvPr/>
        </p:nvSpPr>
        <p:spPr>
          <a:xfrm>
            <a:off x="598146" y="1400619"/>
            <a:ext cx="6947064" cy="88791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chemeClr val="bg1"/>
                </a:solidFill>
                <a:latin typeface="Gilroy Light" pitchFamily="2" charset="77"/>
                <a:ea typeface="Verdana" panose="020B0604030504040204" pitchFamily="34" charset="0"/>
                <a:cs typeface="Verdana" panose="020B0604030504040204" pitchFamily="34" charset="0"/>
              </a:rPr>
              <a:t>Problem</a:t>
            </a:r>
            <a:endParaRPr lang="en-US" sz="3600" b="1" dirty="0">
              <a:solidFill>
                <a:schemeClr val="bg1"/>
              </a:solidFill>
              <a:latin typeface="Gilroy Light" pitchFamily="2" charset="77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C6F221A-5896-3D4F-97FA-7A9F607D13A7}"/>
              </a:ext>
            </a:extLst>
          </p:cNvPr>
          <p:cNvSpPr txBox="1">
            <a:spLocks/>
          </p:cNvSpPr>
          <p:nvPr/>
        </p:nvSpPr>
        <p:spPr>
          <a:xfrm>
            <a:off x="602802" y="2358874"/>
            <a:ext cx="11467605" cy="3347470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b="1" dirty="0">
                <a:solidFill>
                  <a:srgbClr val="3EAFFF"/>
                </a:solidFill>
                <a:latin typeface="Gilroy ExtraBold" pitchFamily="2" charset="77"/>
                <a:ea typeface="Verdana" panose="020B0604030504040204" pitchFamily="34" charset="0"/>
                <a:cs typeface="Verdana" panose="020B0604030504040204" pitchFamily="34" charset="0"/>
              </a:rPr>
              <a:t>High prices</a:t>
            </a:r>
            <a:r>
              <a:rPr lang="en-US" sz="2400" b="1" dirty="0">
                <a:solidFill>
                  <a:schemeClr val="bg1"/>
                </a:solidFill>
                <a:latin typeface="Gilroy Light" pitchFamily="2" charset="77"/>
                <a:ea typeface="Verdana" panose="020B0604030504040204" pitchFamily="34" charset="0"/>
                <a:cs typeface="Verdana" panose="020B0604030504040204" pitchFamily="34" charset="0"/>
              </a:rPr>
              <a:t> for hiring professional freelancers</a:t>
            </a:r>
          </a:p>
          <a:p>
            <a:pPr marL="0" indent="0">
              <a:lnSpc>
                <a:spcPct val="2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b="1" dirty="0">
                <a:solidFill>
                  <a:srgbClr val="3EAFFF"/>
                </a:solidFill>
                <a:latin typeface="Gilroy ExtraBold" pitchFamily="2" charset="77"/>
                <a:ea typeface="Verdana" panose="020B0604030504040204" pitchFamily="34" charset="0"/>
                <a:cs typeface="Verdana" panose="020B0604030504040204" pitchFamily="34" charset="0"/>
              </a:rPr>
              <a:t>Small businesses and influencers </a:t>
            </a:r>
            <a:r>
              <a:rPr lang="en-US" sz="2400" b="1" dirty="0">
                <a:solidFill>
                  <a:schemeClr val="bg1"/>
                </a:solidFill>
                <a:latin typeface="Gilroy Light" pitchFamily="2" charset="77"/>
                <a:ea typeface="Verdana" panose="020B0604030504040204" pitchFamily="34" charset="0"/>
                <a:cs typeface="Verdana" panose="020B0604030504040204" pitchFamily="34" charset="0"/>
              </a:rPr>
              <a:t>want to build relationships with creators</a:t>
            </a:r>
          </a:p>
          <a:p>
            <a:pPr marL="0" indent="0">
              <a:lnSpc>
                <a:spcPct val="2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b="1" dirty="0">
                <a:solidFill>
                  <a:srgbClr val="3EAFFF"/>
                </a:solidFill>
                <a:latin typeface="Gilroy ExtraBold" pitchFamily="2" charset="77"/>
                <a:ea typeface="Verdana" panose="020B0604030504040204" pitchFamily="34" charset="0"/>
                <a:cs typeface="Verdana" panose="020B0604030504040204" pitchFamily="34" charset="0"/>
              </a:rPr>
              <a:t>College students </a:t>
            </a:r>
            <a:r>
              <a:rPr lang="en-US" sz="2400" b="1" dirty="0">
                <a:solidFill>
                  <a:schemeClr val="bg1"/>
                </a:solidFill>
                <a:latin typeface="Gilroy Light" pitchFamily="2" charset="77"/>
                <a:ea typeface="Verdana" panose="020B0604030504040204" pitchFamily="34" charset="0"/>
                <a:cs typeface="Verdana" panose="020B0604030504040204" pitchFamily="34" charset="0"/>
              </a:rPr>
              <a:t>lack a medium to capitalize on their creative skills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51D4EB-00B2-CD46-83C4-6C0F2016F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8803" y="124650"/>
            <a:ext cx="621604" cy="6216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422D5B-CC79-F543-B85C-F44F681DDDA8}"/>
              </a:ext>
            </a:extLst>
          </p:cNvPr>
          <p:cNvSpPr/>
          <p:nvPr/>
        </p:nvSpPr>
        <p:spPr>
          <a:xfrm rot="5400000">
            <a:off x="-3300047" y="3300047"/>
            <a:ext cx="6858002" cy="257908"/>
          </a:xfrm>
          <a:prstGeom prst="rect">
            <a:avLst/>
          </a:prstGeom>
          <a:gradFill flip="none" rotWithShape="1">
            <a:gsLst>
              <a:gs pos="80000">
                <a:srgbClr val="F01B97"/>
              </a:gs>
              <a:gs pos="21000">
                <a:srgbClr val="42ACFD"/>
              </a:gs>
              <a:gs pos="0">
                <a:srgbClr val="3EAFFF"/>
              </a:gs>
              <a:gs pos="99000">
                <a:srgbClr val="FC119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roy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98274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7A25D08-67B7-9C46-A028-E5914F1C2F6D}"/>
              </a:ext>
            </a:extLst>
          </p:cNvPr>
          <p:cNvSpPr txBox="1">
            <a:spLocks/>
          </p:cNvSpPr>
          <p:nvPr/>
        </p:nvSpPr>
        <p:spPr>
          <a:xfrm>
            <a:off x="573840" y="1262521"/>
            <a:ext cx="6947064" cy="88791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dirty="0">
                <a:solidFill>
                  <a:srgbClr val="3EAFFF"/>
                </a:solidFill>
                <a:latin typeface="Gilroy Light" pitchFamily="2" charset="77"/>
                <a:ea typeface="Verdana" panose="020B0604030504040204" pitchFamily="34" charset="0"/>
                <a:cs typeface="Verdana" panose="020B0604030504040204" pitchFamily="34" charset="0"/>
              </a:rPr>
              <a:t>Problem</a:t>
            </a:r>
            <a:endParaRPr lang="en-US" sz="4000" dirty="0">
              <a:solidFill>
                <a:srgbClr val="3EAFFF"/>
              </a:solidFill>
              <a:latin typeface="Gilroy Light" pitchFamily="2" charset="77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51D4EB-00B2-CD46-83C4-6C0F2016F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8803" y="124650"/>
            <a:ext cx="621604" cy="6216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422D5B-CC79-F543-B85C-F44F681DDDA8}"/>
              </a:ext>
            </a:extLst>
          </p:cNvPr>
          <p:cNvSpPr/>
          <p:nvPr/>
        </p:nvSpPr>
        <p:spPr>
          <a:xfrm rot="5400000">
            <a:off x="-3300047" y="3300047"/>
            <a:ext cx="6858002" cy="257908"/>
          </a:xfrm>
          <a:prstGeom prst="rect">
            <a:avLst/>
          </a:prstGeom>
          <a:gradFill flip="none" rotWithShape="1">
            <a:gsLst>
              <a:gs pos="80000">
                <a:srgbClr val="F01B97"/>
              </a:gs>
              <a:gs pos="21000">
                <a:srgbClr val="42ACFD"/>
              </a:gs>
              <a:gs pos="0">
                <a:srgbClr val="3EAFFF"/>
              </a:gs>
              <a:gs pos="99000">
                <a:srgbClr val="FC119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roy Light" pitchFamily="2" charset="77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472CCCE-F2EF-E04B-824F-E648C9CA5C5E}"/>
              </a:ext>
            </a:extLst>
          </p:cNvPr>
          <p:cNvGrpSpPr/>
          <p:nvPr/>
        </p:nvGrpSpPr>
        <p:grpSpPr>
          <a:xfrm>
            <a:off x="2051478" y="2865983"/>
            <a:ext cx="8465310" cy="2400657"/>
            <a:chOff x="2051478" y="2491908"/>
            <a:chExt cx="8465310" cy="2400657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EECCEC2-3CB5-5E4C-B9AF-AA62FC753212}"/>
                </a:ext>
              </a:extLst>
            </p:cNvPr>
            <p:cNvGrpSpPr/>
            <p:nvPr/>
          </p:nvGrpSpPr>
          <p:grpSpPr>
            <a:xfrm>
              <a:off x="2051478" y="2999496"/>
              <a:ext cx="2052898" cy="1488593"/>
              <a:chOff x="2447036" y="2684701"/>
              <a:chExt cx="2052898" cy="148859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6B068AD4-A855-F741-90DE-3D0DBB2670BF}"/>
                  </a:ext>
                </a:extLst>
              </p:cNvPr>
              <p:cNvGrpSpPr/>
              <p:nvPr/>
            </p:nvGrpSpPr>
            <p:grpSpPr>
              <a:xfrm>
                <a:off x="2692628" y="2684701"/>
                <a:ext cx="1488593" cy="1488593"/>
                <a:chOff x="4002157" y="2796209"/>
                <a:chExt cx="2690191" cy="2690191"/>
              </a:xfrm>
            </p:grpSpPr>
            <p:sp>
              <p:nvSpPr>
                <p:cNvPr id="2" name="Oval 1">
                  <a:extLst>
                    <a:ext uri="{FF2B5EF4-FFF2-40B4-BE49-F238E27FC236}">
                      <a16:creationId xmlns:a16="http://schemas.microsoft.com/office/drawing/2014/main" id="{E461C49A-0C17-E34E-BBCE-7CDAC27B167A}"/>
                    </a:ext>
                  </a:extLst>
                </p:cNvPr>
                <p:cNvSpPr/>
                <p:nvPr/>
              </p:nvSpPr>
              <p:spPr>
                <a:xfrm>
                  <a:off x="4002157" y="2796209"/>
                  <a:ext cx="2690191" cy="2690191"/>
                </a:xfrm>
                <a:prstGeom prst="ellipse">
                  <a:avLst/>
                </a:prstGeom>
                <a:noFill/>
                <a:ln w="127000">
                  <a:solidFill>
                    <a:srgbClr val="DADBD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3EAFFF"/>
                    </a:solidFill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5C02AD4-878D-8A45-87C9-F2E46E3A67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53878" y="3061252"/>
                  <a:ext cx="0" cy="1166191"/>
                </a:xfrm>
                <a:prstGeom prst="line">
                  <a:avLst/>
                </a:prstGeom>
                <a:ln w="127000">
                  <a:solidFill>
                    <a:srgbClr val="DADBD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338C273D-3304-F949-8664-E57291FB20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69919" y="3655428"/>
                  <a:ext cx="583098" cy="527692"/>
                </a:xfrm>
                <a:prstGeom prst="line">
                  <a:avLst/>
                </a:prstGeom>
                <a:ln w="127000">
                  <a:solidFill>
                    <a:srgbClr val="DADBD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" name="Subtitle 2">
                <a:extLst>
                  <a:ext uri="{FF2B5EF4-FFF2-40B4-BE49-F238E27FC236}">
                    <a16:creationId xmlns:a16="http://schemas.microsoft.com/office/drawing/2014/main" id="{4BCCA621-CD80-ED47-89E9-2DB42A1DE4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47036" y="2999298"/>
                <a:ext cx="2052898" cy="887915"/>
              </a:xfrm>
              <a:prstGeom prst="rect">
                <a:avLst/>
              </a:prstGeom>
              <a:ln>
                <a:noFill/>
              </a:ln>
            </p:spPr>
            <p:txBody>
              <a:bodyPr anchor="ctr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5400" b="1" dirty="0">
                    <a:solidFill>
                      <a:srgbClr val="3EAFFF"/>
                    </a:solidFill>
                    <a:latin typeface="Gilroy ExtraBold" pitchFamily="2" charset="77"/>
                    <a:ea typeface="Verdana" panose="020B0604030504040204" pitchFamily="34" charset="0"/>
                    <a:cs typeface="Verdana" panose="020B0604030504040204" pitchFamily="34" charset="0"/>
                  </a:rPr>
                  <a:t>Time</a:t>
                </a:r>
                <a:endParaRPr lang="en-US" sz="4800" b="1" dirty="0">
                  <a:solidFill>
                    <a:srgbClr val="3EAFFF"/>
                  </a:solidFill>
                  <a:latin typeface="Gilroy ExtraBold" pitchFamily="2" charset="77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61D2F1C-0D9F-6044-A72B-4ACF226FE0E5}"/>
                </a:ext>
              </a:extLst>
            </p:cNvPr>
            <p:cNvGrpSpPr/>
            <p:nvPr/>
          </p:nvGrpSpPr>
          <p:grpSpPr>
            <a:xfrm>
              <a:off x="8144627" y="2770571"/>
              <a:ext cx="2372161" cy="1946441"/>
              <a:chOff x="7614956" y="2477401"/>
              <a:chExt cx="2372161" cy="1946441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F6D777FC-A4F6-324B-8E19-BB195E81C4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827817" y="2477401"/>
                <a:ext cx="1946441" cy="1946441"/>
              </a:xfrm>
              <a:prstGeom prst="rect">
                <a:avLst/>
              </a:prstGeom>
            </p:spPr>
          </p:pic>
          <p:sp>
            <p:nvSpPr>
              <p:cNvPr id="45" name="Subtitle 2">
                <a:extLst>
                  <a:ext uri="{FF2B5EF4-FFF2-40B4-BE49-F238E27FC236}">
                    <a16:creationId xmlns:a16="http://schemas.microsoft.com/office/drawing/2014/main" id="{7B610C7A-CC56-934E-8ADD-32404BE110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14956" y="3026607"/>
                <a:ext cx="2372161" cy="887915"/>
              </a:xfrm>
              <a:prstGeom prst="rect">
                <a:avLst/>
              </a:prstGeom>
            </p:spPr>
            <p:txBody>
              <a:bodyPr anchor="ctr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5400" b="1" dirty="0">
                    <a:solidFill>
                      <a:srgbClr val="3EAFFF"/>
                    </a:solidFill>
                    <a:latin typeface="Gilroy ExtraBold" pitchFamily="2" charset="77"/>
                    <a:ea typeface="Verdana" panose="020B0604030504040204" pitchFamily="34" charset="0"/>
                    <a:cs typeface="Verdana" panose="020B0604030504040204" pitchFamily="34" charset="0"/>
                  </a:rPr>
                  <a:t>Ability</a:t>
                </a:r>
                <a:endParaRPr lang="en-US" sz="4800" b="1" dirty="0">
                  <a:solidFill>
                    <a:srgbClr val="3EAFFF"/>
                  </a:solidFill>
                  <a:latin typeface="Gilroy ExtraBold" pitchFamily="2" charset="77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3A203FC-0D65-F142-A8F1-A1447CF589DE}"/>
                </a:ext>
              </a:extLst>
            </p:cNvPr>
            <p:cNvGrpSpPr/>
            <p:nvPr/>
          </p:nvGrpSpPr>
          <p:grpSpPr>
            <a:xfrm>
              <a:off x="4909919" y="2491908"/>
              <a:ext cx="2372161" cy="2400657"/>
              <a:chOff x="4909919" y="2224775"/>
              <a:chExt cx="2372161" cy="2400657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2358F41-7242-FD43-819D-C66F875EA2F7}"/>
                  </a:ext>
                </a:extLst>
              </p:cNvPr>
              <p:cNvSpPr txBox="1"/>
              <p:nvPr/>
            </p:nvSpPr>
            <p:spPr>
              <a:xfrm>
                <a:off x="5479879" y="2224775"/>
                <a:ext cx="1232242" cy="240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0" b="1" dirty="0">
                    <a:solidFill>
                      <a:srgbClr val="DADBDB"/>
                    </a:solidFill>
                    <a:latin typeface="Gilroy Light" pitchFamily="2" charset="77"/>
                  </a:rPr>
                  <a:t>$</a:t>
                </a:r>
              </a:p>
            </p:txBody>
          </p:sp>
          <p:sp>
            <p:nvSpPr>
              <p:cNvPr id="46" name="Subtitle 2">
                <a:extLst>
                  <a:ext uri="{FF2B5EF4-FFF2-40B4-BE49-F238E27FC236}">
                    <a16:creationId xmlns:a16="http://schemas.microsoft.com/office/drawing/2014/main" id="{5A7B4FC5-96C6-F54F-9DE5-3A87943899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09919" y="3032703"/>
                <a:ext cx="2372161" cy="887915"/>
              </a:xfrm>
              <a:prstGeom prst="rect">
                <a:avLst/>
              </a:prstGeom>
            </p:spPr>
            <p:txBody>
              <a:bodyPr anchor="ctr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5400" b="1" dirty="0">
                    <a:solidFill>
                      <a:srgbClr val="3EAFFF"/>
                    </a:solidFill>
                    <a:latin typeface="Gilroy ExtraBold" pitchFamily="2" charset="77"/>
                    <a:ea typeface="Verdana" panose="020B0604030504040204" pitchFamily="34" charset="0"/>
                    <a:cs typeface="Verdana" panose="020B0604030504040204" pitchFamily="34" charset="0"/>
                  </a:rPr>
                  <a:t>Money</a:t>
                </a:r>
                <a:endParaRPr lang="en-US" sz="4800" b="1" dirty="0">
                  <a:solidFill>
                    <a:srgbClr val="3EAFFF"/>
                  </a:solidFill>
                  <a:latin typeface="Gilroy ExtraBold" pitchFamily="2" charset="77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</p:grpSp>
      <p:sp>
        <p:nvSpPr>
          <p:cNvPr id="50" name="Subtitle 2">
            <a:extLst>
              <a:ext uri="{FF2B5EF4-FFF2-40B4-BE49-F238E27FC236}">
                <a16:creationId xmlns:a16="http://schemas.microsoft.com/office/drawing/2014/main" id="{E71E1601-6F98-4043-8345-735FCA12E3A4}"/>
              </a:ext>
            </a:extLst>
          </p:cNvPr>
          <p:cNvSpPr txBox="1">
            <a:spLocks/>
          </p:cNvSpPr>
          <p:nvPr/>
        </p:nvSpPr>
        <p:spPr>
          <a:xfrm>
            <a:off x="2622467" y="2158849"/>
            <a:ext cx="6947064" cy="88791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3EAFFF"/>
                </a:solidFill>
                <a:latin typeface="Gilroy Light" pitchFamily="2" charset="77"/>
                <a:ea typeface="Verdana" panose="020B0604030504040204" pitchFamily="34" charset="0"/>
                <a:cs typeface="Verdana" panose="020B0604030504040204" pitchFamily="34" charset="0"/>
              </a:rPr>
              <a:t>For both clients and college customers</a:t>
            </a:r>
            <a:endParaRPr lang="en-US" sz="2400" b="1" dirty="0">
              <a:solidFill>
                <a:srgbClr val="3EAFFF"/>
              </a:solidFill>
              <a:latin typeface="Gilroy Light" pitchFamily="2" charset="77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953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55B7D5AE-1E2E-494F-B60D-A749E0C48318}"/>
              </a:ext>
            </a:extLst>
          </p:cNvPr>
          <p:cNvSpPr txBox="1">
            <a:spLocks/>
          </p:cNvSpPr>
          <p:nvPr/>
        </p:nvSpPr>
        <p:spPr>
          <a:xfrm>
            <a:off x="598147" y="1374114"/>
            <a:ext cx="6947064" cy="88791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dirty="0">
                <a:solidFill>
                  <a:srgbClr val="3EAFFF"/>
                </a:solidFill>
                <a:latin typeface="Gilroy Light" pitchFamily="2" charset="77"/>
                <a:ea typeface="Verdana" panose="020B0604030504040204" pitchFamily="34" charset="0"/>
                <a:cs typeface="Verdana" panose="020B0604030504040204" pitchFamily="34" charset="0"/>
              </a:rPr>
              <a:t>Solution</a:t>
            </a:r>
            <a:endParaRPr lang="en-US" sz="3600" dirty="0">
              <a:solidFill>
                <a:srgbClr val="3EAFFF"/>
              </a:solidFill>
              <a:latin typeface="Gilroy Light" pitchFamily="2" charset="77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DDAA2B-0F0F-3F49-82D3-71B2E0706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8803" y="124650"/>
            <a:ext cx="621604" cy="6216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3D67B89-076D-9441-95BE-FDEBE3F1CED3}"/>
              </a:ext>
            </a:extLst>
          </p:cNvPr>
          <p:cNvSpPr/>
          <p:nvPr/>
        </p:nvSpPr>
        <p:spPr>
          <a:xfrm rot="5400000">
            <a:off x="-3300047" y="3300047"/>
            <a:ext cx="6858002" cy="257908"/>
          </a:xfrm>
          <a:prstGeom prst="rect">
            <a:avLst/>
          </a:prstGeom>
          <a:gradFill flip="none" rotWithShape="1">
            <a:gsLst>
              <a:gs pos="80000">
                <a:srgbClr val="F01B97"/>
              </a:gs>
              <a:gs pos="21000">
                <a:srgbClr val="42ACFD"/>
              </a:gs>
              <a:gs pos="0">
                <a:srgbClr val="3EAFFF"/>
              </a:gs>
              <a:gs pos="99000">
                <a:srgbClr val="FC119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roy Light" pitchFamily="2" charset="77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E62CF7A-3814-DE48-94E9-470B6B5AB1D3}"/>
              </a:ext>
            </a:extLst>
          </p:cNvPr>
          <p:cNvSpPr txBox="1">
            <a:spLocks/>
          </p:cNvSpPr>
          <p:nvPr/>
        </p:nvSpPr>
        <p:spPr>
          <a:xfrm>
            <a:off x="598147" y="2402111"/>
            <a:ext cx="10386376" cy="25098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ilroy Light" pitchFamily="2" charset="77"/>
                <a:ea typeface="Verdana" panose="020B0604030504040204" pitchFamily="34" charset="0"/>
                <a:cs typeface="Verdana" panose="020B0604030504040204" pitchFamily="34" charset="0"/>
              </a:rPr>
              <a:t>A marketplace for small businesses to connect with student freelancers to bring their ideas to reality</a:t>
            </a:r>
          </a:p>
        </p:txBody>
      </p:sp>
    </p:spTree>
    <p:extLst>
      <p:ext uri="{BB962C8B-B14F-4D97-AF65-F5344CB8AC3E}">
        <p14:creationId xmlns:p14="http://schemas.microsoft.com/office/powerpoint/2010/main" val="2255052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A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323735-EEF5-B44A-B6C0-FFDD4168CC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904"/>
          <a:stretch/>
        </p:blipFill>
        <p:spPr>
          <a:xfrm>
            <a:off x="11375517" y="90360"/>
            <a:ext cx="729180" cy="70974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426A1EF-F4CF-7A47-8267-67134ECB461E}"/>
              </a:ext>
            </a:extLst>
          </p:cNvPr>
          <p:cNvSpPr txBox="1">
            <a:spLocks/>
          </p:cNvSpPr>
          <p:nvPr/>
        </p:nvSpPr>
        <p:spPr>
          <a:xfrm>
            <a:off x="598146" y="405474"/>
            <a:ext cx="6947064" cy="88791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  <a:latin typeface="Gilroy Light" pitchFamily="2" charset="77"/>
                <a:ea typeface="Verdana" panose="020B0604030504040204" pitchFamily="34" charset="0"/>
                <a:cs typeface="Verdana" panose="020B0604030504040204" pitchFamily="34" charset="0"/>
              </a:rPr>
              <a:t>The Product</a:t>
            </a:r>
            <a:endParaRPr lang="en-US" sz="4000" dirty="0">
              <a:solidFill>
                <a:schemeClr val="bg1"/>
              </a:solidFill>
              <a:latin typeface="Gilroy Light" pitchFamily="2" charset="77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171701F-FD9B-F44F-8072-C3E538E6BF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63" t="22029" r="22725" b="27574"/>
          <a:stretch/>
        </p:blipFill>
        <p:spPr>
          <a:xfrm>
            <a:off x="1096309" y="1492169"/>
            <a:ext cx="9999382" cy="49748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9653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A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323735-EEF5-B44A-B6C0-FFDD4168CC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904"/>
          <a:stretch/>
        </p:blipFill>
        <p:spPr>
          <a:xfrm>
            <a:off x="11375517" y="90360"/>
            <a:ext cx="729180" cy="70974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426A1EF-F4CF-7A47-8267-67134ECB461E}"/>
              </a:ext>
            </a:extLst>
          </p:cNvPr>
          <p:cNvSpPr txBox="1">
            <a:spLocks/>
          </p:cNvSpPr>
          <p:nvPr/>
        </p:nvSpPr>
        <p:spPr>
          <a:xfrm>
            <a:off x="598146" y="405474"/>
            <a:ext cx="7604950" cy="88791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  <a:latin typeface="Gilroy Light" pitchFamily="2" charset="77"/>
                <a:ea typeface="Verdana" panose="020B0604030504040204" pitchFamily="34" charset="0"/>
                <a:cs typeface="Verdana" panose="020B0604030504040204" pitchFamily="34" charset="0"/>
              </a:rPr>
              <a:t>Browse or Find Your Match</a:t>
            </a:r>
          </a:p>
        </p:txBody>
      </p:sp>
      <p:pic>
        <p:nvPicPr>
          <p:cNvPr id="8" name="Picture 7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6D8BBB4B-BE4B-2249-B0E4-4B4B3BF11D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22" t="9469" r="19686" b="22706"/>
          <a:stretch/>
        </p:blipFill>
        <p:spPr>
          <a:xfrm>
            <a:off x="376120" y="1815547"/>
            <a:ext cx="5522558" cy="38828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0B355C2-40BC-3846-B8AB-F7A46334A4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123" t="9411" r="20123" b="23365"/>
          <a:stretch/>
        </p:blipFill>
        <p:spPr>
          <a:xfrm>
            <a:off x="6349592" y="1815547"/>
            <a:ext cx="5522558" cy="38828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3840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BE4E8ECB-D326-A742-A56A-CDC32C266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8803" y="124650"/>
            <a:ext cx="621604" cy="62160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9D25B35-22C6-D244-8284-1F147F75A244}"/>
              </a:ext>
            </a:extLst>
          </p:cNvPr>
          <p:cNvSpPr/>
          <p:nvPr/>
        </p:nvSpPr>
        <p:spPr>
          <a:xfrm rot="5400000">
            <a:off x="-3300047" y="3300047"/>
            <a:ext cx="6858002" cy="257908"/>
          </a:xfrm>
          <a:prstGeom prst="rect">
            <a:avLst/>
          </a:prstGeom>
          <a:gradFill flip="none" rotWithShape="1">
            <a:gsLst>
              <a:gs pos="80000">
                <a:srgbClr val="F01B97"/>
              </a:gs>
              <a:gs pos="21000">
                <a:srgbClr val="42ACFD"/>
              </a:gs>
              <a:gs pos="0">
                <a:srgbClr val="3EAFFF"/>
              </a:gs>
              <a:gs pos="99000">
                <a:srgbClr val="FC119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roy Light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3DD3FD-72FE-E04D-AB29-C4AAFAEA475E}"/>
              </a:ext>
            </a:extLst>
          </p:cNvPr>
          <p:cNvSpPr txBox="1">
            <a:spLocks/>
          </p:cNvSpPr>
          <p:nvPr/>
        </p:nvSpPr>
        <p:spPr>
          <a:xfrm>
            <a:off x="564279" y="507194"/>
            <a:ext cx="6947064" cy="88791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dirty="0">
                <a:solidFill>
                  <a:srgbClr val="3EAFFF"/>
                </a:solidFill>
                <a:latin typeface="Gilroy Light" pitchFamily="2" charset="77"/>
                <a:ea typeface="Verdana" panose="020B0604030504040204" pitchFamily="34" charset="0"/>
                <a:cs typeface="Verdana" panose="020B0604030504040204" pitchFamily="34" charset="0"/>
              </a:rPr>
              <a:t>Market Validation</a:t>
            </a:r>
            <a:endParaRPr lang="en-US" sz="4000" dirty="0">
              <a:solidFill>
                <a:srgbClr val="3EAFFF"/>
              </a:solidFill>
              <a:latin typeface="Gilroy Light" pitchFamily="2" charset="77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ED7373C-73A9-7640-9304-35535D9C41EF}"/>
              </a:ext>
            </a:extLst>
          </p:cNvPr>
          <p:cNvSpPr txBox="1">
            <a:spLocks/>
          </p:cNvSpPr>
          <p:nvPr/>
        </p:nvSpPr>
        <p:spPr>
          <a:xfrm>
            <a:off x="1374338" y="1527248"/>
            <a:ext cx="4148668" cy="88791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Gilroy Light" pitchFamily="2" charset="77"/>
                <a:ea typeface="Verdana" panose="020B0604030504040204" pitchFamily="34" charset="0"/>
                <a:cs typeface="Verdana" panose="020B0604030504040204" pitchFamily="34" charset="0"/>
              </a:rPr>
              <a:t>freelancer.com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ilroy Light" pitchFamily="2" charset="77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0D19B71-BC1F-4B46-B474-1248A92C6B14}"/>
              </a:ext>
            </a:extLst>
          </p:cNvPr>
          <p:cNvSpPr txBox="1">
            <a:spLocks/>
          </p:cNvSpPr>
          <p:nvPr/>
        </p:nvSpPr>
        <p:spPr>
          <a:xfrm>
            <a:off x="6096000" y="1527247"/>
            <a:ext cx="5513210" cy="88791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Gilroy Light" pitchFamily="2" charset="77"/>
                <a:ea typeface="Verdana" panose="020B0604030504040204" pitchFamily="34" charset="0"/>
                <a:cs typeface="Verdana" panose="020B0604030504040204" pitchFamily="34" charset="0"/>
              </a:rPr>
              <a:t>fiverr.com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ilroy Light" pitchFamily="2" charset="77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CD0A97-5F9D-E749-B419-C0AAB81D4CA9}"/>
              </a:ext>
            </a:extLst>
          </p:cNvPr>
          <p:cNvSpPr txBox="1"/>
          <p:nvPr/>
        </p:nvSpPr>
        <p:spPr>
          <a:xfrm>
            <a:off x="1714865" y="2456093"/>
            <a:ext cx="34676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rgbClr val="3EAFFF"/>
                </a:solidFill>
                <a:latin typeface="Gilroy Light" pitchFamily="2" charset="77"/>
              </a:rPr>
              <a:t>31+ million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7A83FF-9DD2-E44F-9F9B-CF047560B75F}"/>
              </a:ext>
            </a:extLst>
          </p:cNvPr>
          <p:cNvSpPr txBox="1"/>
          <p:nvPr/>
        </p:nvSpPr>
        <p:spPr>
          <a:xfrm>
            <a:off x="1714864" y="3917827"/>
            <a:ext cx="34676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rgbClr val="3EAFFF"/>
                </a:solidFill>
                <a:latin typeface="Gilroy Light" pitchFamily="2" charset="77"/>
              </a:rPr>
              <a:t>16+ million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E81A4F5-F748-0444-8E09-F920026D54DC}"/>
              </a:ext>
            </a:extLst>
          </p:cNvPr>
          <p:cNvSpPr txBox="1">
            <a:spLocks/>
          </p:cNvSpPr>
          <p:nvPr/>
        </p:nvSpPr>
        <p:spPr>
          <a:xfrm>
            <a:off x="1374338" y="3134518"/>
            <a:ext cx="4148667" cy="88791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roy Light" pitchFamily="2" charset="77"/>
                <a:ea typeface="Verdana" panose="020B0604030504040204" pitchFamily="34" charset="0"/>
                <a:cs typeface="Verdana" panose="020B0604030504040204" pitchFamily="34" charset="0"/>
              </a:rPr>
              <a:t>registered users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Gilroy Light" pitchFamily="2" charset="77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2842B7F-61D7-AA44-A692-A642B34B3E72}"/>
              </a:ext>
            </a:extLst>
          </p:cNvPr>
          <p:cNvSpPr txBox="1">
            <a:spLocks/>
          </p:cNvSpPr>
          <p:nvPr/>
        </p:nvSpPr>
        <p:spPr>
          <a:xfrm>
            <a:off x="1374338" y="4573229"/>
            <a:ext cx="4148668" cy="88791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roy Light" pitchFamily="2" charset="77"/>
                <a:ea typeface="Verdana" panose="020B0604030504040204" pitchFamily="34" charset="0"/>
                <a:cs typeface="Verdana" panose="020B0604030504040204" pitchFamily="34" charset="0"/>
              </a:rPr>
              <a:t>projects posted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Gilroy Light" pitchFamily="2" charset="77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32295A-2199-134D-AE9D-836537F7D855}"/>
              </a:ext>
            </a:extLst>
          </p:cNvPr>
          <p:cNvSpPr txBox="1"/>
          <p:nvPr/>
        </p:nvSpPr>
        <p:spPr>
          <a:xfrm>
            <a:off x="7239823" y="2456093"/>
            <a:ext cx="32255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rgbClr val="3EAFFF"/>
                </a:solidFill>
                <a:latin typeface="Gilroy Light" pitchFamily="2" charset="77"/>
              </a:rPr>
              <a:t>5+ million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4F2C8DD5-FD54-EC43-93F9-645545784F83}"/>
              </a:ext>
            </a:extLst>
          </p:cNvPr>
          <p:cNvSpPr txBox="1">
            <a:spLocks/>
          </p:cNvSpPr>
          <p:nvPr/>
        </p:nvSpPr>
        <p:spPr>
          <a:xfrm>
            <a:off x="6778271" y="3134518"/>
            <a:ext cx="4148667" cy="88791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roy Light" pitchFamily="2" charset="77"/>
                <a:ea typeface="Verdana" panose="020B0604030504040204" pitchFamily="34" charset="0"/>
                <a:cs typeface="Verdana" panose="020B0604030504040204" pitchFamily="34" charset="0"/>
              </a:rPr>
              <a:t>registered users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Gilroy Light" pitchFamily="2" charset="77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1409AC-34C0-174A-AB79-BDE22A091AF9}"/>
              </a:ext>
            </a:extLst>
          </p:cNvPr>
          <p:cNvSpPr txBox="1"/>
          <p:nvPr/>
        </p:nvSpPr>
        <p:spPr>
          <a:xfrm>
            <a:off x="7244633" y="3913343"/>
            <a:ext cx="32159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rgbClr val="3EAFFF"/>
                </a:solidFill>
                <a:latin typeface="Gilroy Light" pitchFamily="2" charset="77"/>
              </a:rPr>
              <a:t>2+ million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5400F6BA-F89F-0B45-8646-5B1DB185653A}"/>
              </a:ext>
            </a:extLst>
          </p:cNvPr>
          <p:cNvSpPr txBox="1">
            <a:spLocks/>
          </p:cNvSpPr>
          <p:nvPr/>
        </p:nvSpPr>
        <p:spPr>
          <a:xfrm>
            <a:off x="6778271" y="4568745"/>
            <a:ext cx="4148668" cy="88791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roy Light" pitchFamily="2" charset="77"/>
                <a:ea typeface="Verdana" panose="020B0604030504040204" pitchFamily="34" charset="0"/>
                <a:cs typeface="Verdana" panose="020B0604030504040204" pitchFamily="34" charset="0"/>
              </a:rPr>
              <a:t>projects posted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Gilroy Light" pitchFamily="2" charset="77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546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BE4E8ECB-D326-A742-A56A-CDC32C266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8803" y="124650"/>
            <a:ext cx="621604" cy="62160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9D25B35-22C6-D244-8284-1F147F75A244}"/>
              </a:ext>
            </a:extLst>
          </p:cNvPr>
          <p:cNvSpPr/>
          <p:nvPr/>
        </p:nvSpPr>
        <p:spPr>
          <a:xfrm rot="5400000">
            <a:off x="-3300047" y="3300047"/>
            <a:ext cx="6858002" cy="257908"/>
          </a:xfrm>
          <a:prstGeom prst="rect">
            <a:avLst/>
          </a:prstGeom>
          <a:gradFill flip="none" rotWithShape="1">
            <a:gsLst>
              <a:gs pos="80000">
                <a:srgbClr val="F01B97"/>
              </a:gs>
              <a:gs pos="21000">
                <a:srgbClr val="42ACFD"/>
              </a:gs>
              <a:gs pos="0">
                <a:srgbClr val="3EAFFF"/>
              </a:gs>
              <a:gs pos="99000">
                <a:srgbClr val="FC119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roy Light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3DD3FD-72FE-E04D-AB29-C4AAFAEA475E}"/>
              </a:ext>
            </a:extLst>
          </p:cNvPr>
          <p:cNvSpPr txBox="1">
            <a:spLocks/>
          </p:cNvSpPr>
          <p:nvPr/>
        </p:nvSpPr>
        <p:spPr>
          <a:xfrm>
            <a:off x="564279" y="507194"/>
            <a:ext cx="6947064" cy="88791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dirty="0">
                <a:solidFill>
                  <a:srgbClr val="3EAFFF"/>
                </a:solidFill>
                <a:latin typeface="Gilroy Light" pitchFamily="2" charset="77"/>
                <a:ea typeface="Verdana" panose="020B0604030504040204" pitchFamily="34" charset="0"/>
                <a:cs typeface="Verdana" panose="020B0604030504040204" pitchFamily="34" charset="0"/>
              </a:rPr>
              <a:t>Market Validation</a:t>
            </a:r>
            <a:endParaRPr lang="en-US" sz="4000" dirty="0">
              <a:solidFill>
                <a:srgbClr val="3EAFFF"/>
              </a:solidFill>
              <a:latin typeface="Gilroy Light" pitchFamily="2" charset="77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ED7373C-73A9-7640-9304-35535D9C41EF}"/>
              </a:ext>
            </a:extLst>
          </p:cNvPr>
          <p:cNvSpPr txBox="1">
            <a:spLocks/>
          </p:cNvSpPr>
          <p:nvPr/>
        </p:nvSpPr>
        <p:spPr>
          <a:xfrm>
            <a:off x="1374338" y="1527248"/>
            <a:ext cx="4148668" cy="88791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Gilroy Light" pitchFamily="2" charset="77"/>
                <a:ea typeface="Verdana" panose="020B0604030504040204" pitchFamily="34" charset="0"/>
                <a:cs typeface="Verdana" panose="020B0604030504040204" pitchFamily="34" charset="0"/>
              </a:rPr>
              <a:t>freelancer.com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ilroy Light" pitchFamily="2" charset="77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0D19B71-BC1F-4B46-B474-1248A92C6B14}"/>
              </a:ext>
            </a:extLst>
          </p:cNvPr>
          <p:cNvSpPr txBox="1">
            <a:spLocks/>
          </p:cNvSpPr>
          <p:nvPr/>
        </p:nvSpPr>
        <p:spPr>
          <a:xfrm>
            <a:off x="6096000" y="1527247"/>
            <a:ext cx="5513210" cy="88791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Gilroy Light" pitchFamily="2" charset="77"/>
                <a:ea typeface="Verdana" panose="020B0604030504040204" pitchFamily="34" charset="0"/>
                <a:cs typeface="Verdana" panose="020B0604030504040204" pitchFamily="34" charset="0"/>
              </a:rPr>
              <a:t>fiverr.com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ilroy Light" pitchFamily="2" charset="77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CD0A97-5F9D-E749-B419-C0AAB81D4CA9}"/>
              </a:ext>
            </a:extLst>
          </p:cNvPr>
          <p:cNvSpPr txBox="1"/>
          <p:nvPr/>
        </p:nvSpPr>
        <p:spPr>
          <a:xfrm>
            <a:off x="1714865" y="2456093"/>
            <a:ext cx="34676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rgbClr val="3EAFFF"/>
                </a:solidFill>
                <a:latin typeface="Gilroy Light" pitchFamily="2" charset="77"/>
              </a:rPr>
              <a:t>31+ million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7A83FF-9DD2-E44F-9F9B-CF047560B75F}"/>
              </a:ext>
            </a:extLst>
          </p:cNvPr>
          <p:cNvSpPr txBox="1"/>
          <p:nvPr/>
        </p:nvSpPr>
        <p:spPr>
          <a:xfrm>
            <a:off x="1714864" y="3917827"/>
            <a:ext cx="34676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rgbClr val="3EAFFF"/>
                </a:solidFill>
                <a:latin typeface="Gilroy Light" pitchFamily="2" charset="77"/>
              </a:rPr>
              <a:t>16+ million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E81A4F5-F748-0444-8E09-F920026D54DC}"/>
              </a:ext>
            </a:extLst>
          </p:cNvPr>
          <p:cNvSpPr txBox="1">
            <a:spLocks/>
          </p:cNvSpPr>
          <p:nvPr/>
        </p:nvSpPr>
        <p:spPr>
          <a:xfrm>
            <a:off x="1374338" y="3134518"/>
            <a:ext cx="4148667" cy="88791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roy Light" pitchFamily="2" charset="77"/>
                <a:ea typeface="Verdana" panose="020B0604030504040204" pitchFamily="34" charset="0"/>
                <a:cs typeface="Verdana" panose="020B0604030504040204" pitchFamily="34" charset="0"/>
              </a:rPr>
              <a:t>registered users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Gilroy Light" pitchFamily="2" charset="77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2842B7F-61D7-AA44-A692-A642B34B3E72}"/>
              </a:ext>
            </a:extLst>
          </p:cNvPr>
          <p:cNvSpPr txBox="1">
            <a:spLocks/>
          </p:cNvSpPr>
          <p:nvPr/>
        </p:nvSpPr>
        <p:spPr>
          <a:xfrm>
            <a:off x="1374338" y="4573229"/>
            <a:ext cx="4148668" cy="88791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roy Light" pitchFamily="2" charset="77"/>
                <a:ea typeface="Verdana" panose="020B0604030504040204" pitchFamily="34" charset="0"/>
                <a:cs typeface="Verdana" panose="020B0604030504040204" pitchFamily="34" charset="0"/>
              </a:rPr>
              <a:t>projects posted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Gilroy Light" pitchFamily="2" charset="77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32295A-2199-134D-AE9D-836537F7D855}"/>
              </a:ext>
            </a:extLst>
          </p:cNvPr>
          <p:cNvSpPr txBox="1"/>
          <p:nvPr/>
        </p:nvSpPr>
        <p:spPr>
          <a:xfrm>
            <a:off x="7239823" y="2456093"/>
            <a:ext cx="32255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rgbClr val="3EAFFF"/>
                </a:solidFill>
                <a:latin typeface="Gilroy Light" pitchFamily="2" charset="77"/>
              </a:rPr>
              <a:t>5+ million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4F2C8DD5-FD54-EC43-93F9-645545784F83}"/>
              </a:ext>
            </a:extLst>
          </p:cNvPr>
          <p:cNvSpPr txBox="1">
            <a:spLocks/>
          </p:cNvSpPr>
          <p:nvPr/>
        </p:nvSpPr>
        <p:spPr>
          <a:xfrm>
            <a:off x="6778271" y="3134518"/>
            <a:ext cx="4148667" cy="88791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roy Light" pitchFamily="2" charset="77"/>
                <a:ea typeface="Verdana" panose="020B0604030504040204" pitchFamily="34" charset="0"/>
                <a:cs typeface="Verdana" panose="020B0604030504040204" pitchFamily="34" charset="0"/>
              </a:rPr>
              <a:t>registered users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Gilroy Light" pitchFamily="2" charset="77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1409AC-34C0-174A-AB79-BDE22A091AF9}"/>
              </a:ext>
            </a:extLst>
          </p:cNvPr>
          <p:cNvSpPr txBox="1"/>
          <p:nvPr/>
        </p:nvSpPr>
        <p:spPr>
          <a:xfrm>
            <a:off x="7244633" y="3913343"/>
            <a:ext cx="32159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rgbClr val="3EAFFF"/>
                </a:solidFill>
                <a:latin typeface="Gilroy Light" pitchFamily="2" charset="77"/>
              </a:rPr>
              <a:t>2+ million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5400F6BA-F89F-0B45-8646-5B1DB185653A}"/>
              </a:ext>
            </a:extLst>
          </p:cNvPr>
          <p:cNvSpPr txBox="1">
            <a:spLocks/>
          </p:cNvSpPr>
          <p:nvPr/>
        </p:nvSpPr>
        <p:spPr>
          <a:xfrm>
            <a:off x="6778271" y="4568745"/>
            <a:ext cx="4148668" cy="88791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roy Light" pitchFamily="2" charset="77"/>
                <a:ea typeface="Verdana" panose="020B0604030504040204" pitchFamily="34" charset="0"/>
                <a:cs typeface="Verdana" panose="020B0604030504040204" pitchFamily="34" charset="0"/>
              </a:rPr>
              <a:t>projects posted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Gilroy Light" pitchFamily="2" charset="77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0D2ECB5-A168-0D4B-88F9-1F84CE8086D6}"/>
              </a:ext>
            </a:extLst>
          </p:cNvPr>
          <p:cNvGrpSpPr/>
          <p:nvPr/>
        </p:nvGrpSpPr>
        <p:grpSpPr>
          <a:xfrm>
            <a:off x="1862667" y="5578514"/>
            <a:ext cx="2946400" cy="508391"/>
            <a:chOff x="1862667" y="5737539"/>
            <a:chExt cx="2946400" cy="508391"/>
          </a:xfrm>
        </p:grpSpPr>
        <p:sp>
          <p:nvSpPr>
            <p:cNvPr id="17" name="5-Point Star 16">
              <a:extLst>
                <a:ext uri="{FF2B5EF4-FFF2-40B4-BE49-F238E27FC236}">
                  <a16:creationId xmlns:a16="http://schemas.microsoft.com/office/drawing/2014/main" id="{A359B318-77F6-DB4E-87C2-A643A1F25FF6}"/>
                </a:ext>
              </a:extLst>
            </p:cNvPr>
            <p:cNvSpPr/>
            <p:nvPr/>
          </p:nvSpPr>
          <p:spPr>
            <a:xfrm>
              <a:off x="1862667" y="5737539"/>
              <a:ext cx="508000" cy="508000"/>
            </a:xfrm>
            <a:prstGeom prst="star5">
              <a:avLst/>
            </a:prstGeom>
            <a:solidFill>
              <a:srgbClr val="3EAFFF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5-Point Star 18">
              <a:extLst>
                <a:ext uri="{FF2B5EF4-FFF2-40B4-BE49-F238E27FC236}">
                  <a16:creationId xmlns:a16="http://schemas.microsoft.com/office/drawing/2014/main" id="{8D99F79C-4631-7D4D-AA8A-AA911ED8AD82}"/>
                </a:ext>
              </a:extLst>
            </p:cNvPr>
            <p:cNvSpPr/>
            <p:nvPr/>
          </p:nvSpPr>
          <p:spPr>
            <a:xfrm>
              <a:off x="2472267" y="5737930"/>
              <a:ext cx="508000" cy="508000"/>
            </a:xfrm>
            <a:prstGeom prst="star5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5-Point Star 19">
              <a:extLst>
                <a:ext uri="{FF2B5EF4-FFF2-40B4-BE49-F238E27FC236}">
                  <a16:creationId xmlns:a16="http://schemas.microsoft.com/office/drawing/2014/main" id="{5FF8E76B-DBF3-EF4F-896F-CA6615B1521B}"/>
                </a:ext>
              </a:extLst>
            </p:cNvPr>
            <p:cNvSpPr/>
            <p:nvPr/>
          </p:nvSpPr>
          <p:spPr>
            <a:xfrm>
              <a:off x="4301067" y="5737930"/>
              <a:ext cx="508000" cy="508000"/>
            </a:xfrm>
            <a:prstGeom prst="star5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5-Point Star 20">
              <a:extLst>
                <a:ext uri="{FF2B5EF4-FFF2-40B4-BE49-F238E27FC236}">
                  <a16:creationId xmlns:a16="http://schemas.microsoft.com/office/drawing/2014/main" id="{6B8A378B-B599-254D-8D42-80BBD3F95B76}"/>
                </a:ext>
              </a:extLst>
            </p:cNvPr>
            <p:cNvSpPr/>
            <p:nvPr/>
          </p:nvSpPr>
          <p:spPr>
            <a:xfrm>
              <a:off x="3691467" y="5737930"/>
              <a:ext cx="508000" cy="508000"/>
            </a:xfrm>
            <a:prstGeom prst="star5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5-Point Star 21">
              <a:extLst>
                <a:ext uri="{FF2B5EF4-FFF2-40B4-BE49-F238E27FC236}">
                  <a16:creationId xmlns:a16="http://schemas.microsoft.com/office/drawing/2014/main" id="{623F92EC-EFB3-8349-8EF0-2690E1CC4A41}"/>
                </a:ext>
              </a:extLst>
            </p:cNvPr>
            <p:cNvSpPr/>
            <p:nvPr/>
          </p:nvSpPr>
          <p:spPr>
            <a:xfrm>
              <a:off x="3081867" y="5737930"/>
              <a:ext cx="508000" cy="508000"/>
            </a:xfrm>
            <a:prstGeom prst="star5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3A8FEEC-2BDF-4745-B0D7-625C5EC64BF1}"/>
              </a:ext>
            </a:extLst>
          </p:cNvPr>
          <p:cNvGrpSpPr/>
          <p:nvPr/>
        </p:nvGrpSpPr>
        <p:grpSpPr>
          <a:xfrm>
            <a:off x="7379404" y="5590343"/>
            <a:ext cx="2946400" cy="512010"/>
            <a:chOff x="1862667" y="5737930"/>
            <a:chExt cx="2946400" cy="512010"/>
          </a:xfrm>
        </p:grpSpPr>
        <p:sp>
          <p:nvSpPr>
            <p:cNvPr id="25" name="5-Point Star 24">
              <a:extLst>
                <a:ext uri="{FF2B5EF4-FFF2-40B4-BE49-F238E27FC236}">
                  <a16:creationId xmlns:a16="http://schemas.microsoft.com/office/drawing/2014/main" id="{60ADD9F8-969F-7C4F-BA02-B5C37AC8FE58}"/>
                </a:ext>
              </a:extLst>
            </p:cNvPr>
            <p:cNvSpPr/>
            <p:nvPr/>
          </p:nvSpPr>
          <p:spPr>
            <a:xfrm>
              <a:off x="1862667" y="5741940"/>
              <a:ext cx="508000" cy="508000"/>
            </a:xfrm>
            <a:prstGeom prst="star5">
              <a:avLst/>
            </a:prstGeom>
            <a:solidFill>
              <a:srgbClr val="3EAFFF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5-Point Star 25">
              <a:extLst>
                <a:ext uri="{FF2B5EF4-FFF2-40B4-BE49-F238E27FC236}">
                  <a16:creationId xmlns:a16="http://schemas.microsoft.com/office/drawing/2014/main" id="{E8E2F32C-6BF3-A84D-9EE4-FE500D555308}"/>
                </a:ext>
              </a:extLst>
            </p:cNvPr>
            <p:cNvSpPr/>
            <p:nvPr/>
          </p:nvSpPr>
          <p:spPr>
            <a:xfrm>
              <a:off x="2472267" y="5737930"/>
              <a:ext cx="508000" cy="508000"/>
            </a:xfrm>
            <a:prstGeom prst="star5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5-Point Star 26">
              <a:extLst>
                <a:ext uri="{FF2B5EF4-FFF2-40B4-BE49-F238E27FC236}">
                  <a16:creationId xmlns:a16="http://schemas.microsoft.com/office/drawing/2014/main" id="{E2564FE1-DC59-6941-A592-1DFE030732BB}"/>
                </a:ext>
              </a:extLst>
            </p:cNvPr>
            <p:cNvSpPr/>
            <p:nvPr/>
          </p:nvSpPr>
          <p:spPr>
            <a:xfrm>
              <a:off x="4301067" y="5737930"/>
              <a:ext cx="508000" cy="508000"/>
            </a:xfrm>
            <a:prstGeom prst="star5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5-Point Star 27">
              <a:extLst>
                <a:ext uri="{FF2B5EF4-FFF2-40B4-BE49-F238E27FC236}">
                  <a16:creationId xmlns:a16="http://schemas.microsoft.com/office/drawing/2014/main" id="{5E2474B6-A6B7-914E-81DE-F6FF9D79CF4C}"/>
                </a:ext>
              </a:extLst>
            </p:cNvPr>
            <p:cNvSpPr/>
            <p:nvPr/>
          </p:nvSpPr>
          <p:spPr>
            <a:xfrm>
              <a:off x="3691467" y="5737930"/>
              <a:ext cx="508000" cy="508000"/>
            </a:xfrm>
            <a:prstGeom prst="star5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5-Point Star 28">
              <a:extLst>
                <a:ext uri="{FF2B5EF4-FFF2-40B4-BE49-F238E27FC236}">
                  <a16:creationId xmlns:a16="http://schemas.microsoft.com/office/drawing/2014/main" id="{4FC60101-A228-004D-9E0F-F8CA037A99E2}"/>
                </a:ext>
              </a:extLst>
            </p:cNvPr>
            <p:cNvSpPr/>
            <p:nvPr/>
          </p:nvSpPr>
          <p:spPr>
            <a:xfrm>
              <a:off x="3081867" y="5737930"/>
              <a:ext cx="508000" cy="508000"/>
            </a:xfrm>
            <a:prstGeom prst="star5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2703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A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323735-EEF5-B44A-B6C0-FFDD4168CC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904"/>
          <a:stretch/>
        </p:blipFill>
        <p:spPr>
          <a:xfrm>
            <a:off x="11375517" y="90360"/>
            <a:ext cx="729180" cy="70974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426A1EF-F4CF-7A47-8267-67134ECB461E}"/>
              </a:ext>
            </a:extLst>
          </p:cNvPr>
          <p:cNvSpPr txBox="1">
            <a:spLocks/>
          </p:cNvSpPr>
          <p:nvPr/>
        </p:nvSpPr>
        <p:spPr>
          <a:xfrm>
            <a:off x="571642" y="1330293"/>
            <a:ext cx="6947064" cy="88791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  <a:latin typeface="Gilroy Light" pitchFamily="2" charset="77"/>
                <a:ea typeface="Verdana" panose="020B0604030504040204" pitchFamily="34" charset="0"/>
                <a:cs typeface="Verdana" panose="020B0604030504040204" pitchFamily="34" charset="0"/>
              </a:rPr>
              <a:t>Market Potential</a:t>
            </a:r>
            <a:endParaRPr lang="en-US" sz="4000" dirty="0">
              <a:solidFill>
                <a:schemeClr val="bg1"/>
              </a:solidFill>
              <a:latin typeface="Gilroy Light" pitchFamily="2" charset="77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2F350A-B97C-9840-A8A7-1D3B8C697D5D}"/>
              </a:ext>
            </a:extLst>
          </p:cNvPr>
          <p:cNvSpPr txBox="1"/>
          <p:nvPr/>
        </p:nvSpPr>
        <p:spPr>
          <a:xfrm>
            <a:off x="1133868" y="1960024"/>
            <a:ext cx="4067140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0" dirty="0">
                <a:solidFill>
                  <a:schemeClr val="bg1"/>
                </a:solidFill>
                <a:latin typeface="Gilroy Light" pitchFamily="2" charset="77"/>
              </a:rPr>
              <a:t>50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2B9000-24FD-6149-9C42-ABAA54A935FF}"/>
              </a:ext>
            </a:extLst>
          </p:cNvPr>
          <p:cNvGrpSpPr/>
          <p:nvPr/>
        </p:nvGrpSpPr>
        <p:grpSpPr>
          <a:xfrm>
            <a:off x="5378315" y="2663298"/>
            <a:ext cx="5474576" cy="2532992"/>
            <a:chOff x="5100019" y="2699067"/>
            <a:chExt cx="5474576" cy="253299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EB7DE79-735A-FC4D-9DCE-3A75E932E8F0}"/>
                </a:ext>
              </a:extLst>
            </p:cNvPr>
            <p:cNvSpPr txBox="1"/>
            <p:nvPr/>
          </p:nvSpPr>
          <p:spPr>
            <a:xfrm>
              <a:off x="5100019" y="2699067"/>
              <a:ext cx="48958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Gilroy Light" pitchFamily="2" charset="77"/>
                </a:rPr>
                <a:t>Million freelancers in the US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B211A09-AEB3-C64A-BA12-3B9C8373D502}"/>
                </a:ext>
              </a:extLst>
            </p:cNvPr>
            <p:cNvSpPr/>
            <p:nvPr/>
          </p:nvSpPr>
          <p:spPr>
            <a:xfrm>
              <a:off x="5100019" y="3703953"/>
              <a:ext cx="415370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prstClr val="white"/>
                  </a:solidFill>
                  <a:latin typeface="Gilroy Light" pitchFamily="2" charset="77"/>
                </a:rPr>
                <a:t>% of workforce by 2027</a:t>
              </a:r>
              <a:endParaRPr lang="en-US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C567080-987C-AC47-9154-B8D5D1637477}"/>
                </a:ext>
              </a:extLst>
            </p:cNvPr>
            <p:cNvSpPr txBox="1"/>
            <p:nvPr/>
          </p:nvSpPr>
          <p:spPr>
            <a:xfrm>
              <a:off x="5100019" y="4708839"/>
              <a:ext cx="54745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Gilroy Light" pitchFamily="2" charset="77"/>
                </a:rPr>
                <a:t>% of millennials are freelancers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43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C426A1EF-F4CF-7A47-8267-67134ECB461E}"/>
              </a:ext>
            </a:extLst>
          </p:cNvPr>
          <p:cNvSpPr txBox="1">
            <a:spLocks/>
          </p:cNvSpPr>
          <p:nvPr/>
        </p:nvSpPr>
        <p:spPr>
          <a:xfrm>
            <a:off x="608478" y="527863"/>
            <a:ext cx="6947064" cy="88791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rgbClr val="3EAFFF"/>
                </a:solidFill>
                <a:latin typeface="Gilroy Light" pitchFamily="2" charset="77"/>
                <a:ea typeface="Verdana" panose="020B0604030504040204" pitchFamily="34" charset="0"/>
                <a:cs typeface="Verdana" panose="020B0604030504040204" pitchFamily="34" charset="0"/>
              </a:rPr>
              <a:t>The Team</a:t>
            </a:r>
            <a:endParaRPr lang="en-US" sz="3600" b="1" dirty="0">
              <a:solidFill>
                <a:srgbClr val="3EAFFF"/>
              </a:solidFill>
              <a:latin typeface="Gilroy Light" pitchFamily="2" charset="77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B7DE79-735A-FC4D-9DCE-3A75E932E8F0}"/>
              </a:ext>
            </a:extLst>
          </p:cNvPr>
          <p:cNvSpPr txBox="1"/>
          <p:nvPr/>
        </p:nvSpPr>
        <p:spPr>
          <a:xfrm>
            <a:off x="1988063" y="5182371"/>
            <a:ext cx="3850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3EAFFF"/>
                </a:solidFill>
                <a:latin typeface="Gilroy Light" pitchFamily="2" charset="77"/>
              </a:rPr>
              <a:t>Nia Daughtry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567080-987C-AC47-9154-B8D5D1637477}"/>
              </a:ext>
            </a:extLst>
          </p:cNvPr>
          <p:cNvSpPr txBox="1"/>
          <p:nvPr/>
        </p:nvSpPr>
        <p:spPr>
          <a:xfrm>
            <a:off x="6993014" y="5188308"/>
            <a:ext cx="2571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3EAFFF"/>
                </a:solidFill>
                <a:latin typeface="Gilroy Light" pitchFamily="2" charset="77"/>
              </a:rPr>
              <a:t>Shawheen Attar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CECEAC-E801-6844-B513-400F62C6C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8803" y="124650"/>
            <a:ext cx="621604" cy="6216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835CA5-FB0C-454B-932B-36CBC83D7E3A}"/>
              </a:ext>
            </a:extLst>
          </p:cNvPr>
          <p:cNvSpPr/>
          <p:nvPr/>
        </p:nvSpPr>
        <p:spPr>
          <a:xfrm rot="5400000">
            <a:off x="-3300047" y="3300047"/>
            <a:ext cx="6858002" cy="257908"/>
          </a:xfrm>
          <a:prstGeom prst="rect">
            <a:avLst/>
          </a:prstGeom>
          <a:gradFill flip="none" rotWithShape="1">
            <a:gsLst>
              <a:gs pos="80000">
                <a:srgbClr val="F01B97"/>
              </a:gs>
              <a:gs pos="21000">
                <a:srgbClr val="42ACFD"/>
              </a:gs>
              <a:gs pos="0">
                <a:srgbClr val="3EAFFF"/>
              </a:gs>
              <a:gs pos="99000">
                <a:srgbClr val="FC119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roy Light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0514A7-F71D-6D43-ABCB-79146C0417B1}"/>
              </a:ext>
            </a:extLst>
          </p:cNvPr>
          <p:cNvSpPr txBox="1"/>
          <p:nvPr/>
        </p:nvSpPr>
        <p:spPr>
          <a:xfrm>
            <a:off x="2910379" y="5644036"/>
            <a:ext cx="20056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ilroy Light" pitchFamily="2" charset="77"/>
              </a:rPr>
              <a:t>Founder &amp; CEO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8547C1C-8517-D44D-8FDD-AC059C0F5257}"/>
              </a:ext>
            </a:extLst>
          </p:cNvPr>
          <p:cNvGrpSpPr/>
          <p:nvPr/>
        </p:nvGrpSpPr>
        <p:grpSpPr>
          <a:xfrm>
            <a:off x="2204859" y="1572997"/>
            <a:ext cx="3416720" cy="3416720"/>
            <a:chOff x="2204859" y="1427328"/>
            <a:chExt cx="3416720" cy="341672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B855DFD1-BEA1-5F48-B4E0-8CE78F7CAD6B}"/>
                </a:ext>
              </a:extLst>
            </p:cNvPr>
            <p:cNvSpPr/>
            <p:nvPr/>
          </p:nvSpPr>
          <p:spPr>
            <a:xfrm>
              <a:off x="2204859" y="1427328"/>
              <a:ext cx="3416720" cy="3416720"/>
            </a:xfrm>
            <a:prstGeom prst="ellipse">
              <a:avLst/>
            </a:prstGeom>
            <a:solidFill>
              <a:srgbClr val="3EA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A person posing for a picture&#13;&#10;&#13;&#10;Description automatically generated">
              <a:extLst>
                <a:ext uri="{FF2B5EF4-FFF2-40B4-BE49-F238E27FC236}">
                  <a16:creationId xmlns:a16="http://schemas.microsoft.com/office/drawing/2014/main" id="{10926C6E-E4A7-1144-A016-FAA62DF65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25719" y="1548188"/>
              <a:ext cx="3175000" cy="3175000"/>
            </a:xfrm>
            <a:prstGeom prst="ellipse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56B8C8B-1BC2-5D43-8B18-A89BC2AE6BE4}"/>
              </a:ext>
            </a:extLst>
          </p:cNvPr>
          <p:cNvGrpSpPr/>
          <p:nvPr/>
        </p:nvGrpSpPr>
        <p:grpSpPr>
          <a:xfrm>
            <a:off x="6570423" y="1572997"/>
            <a:ext cx="3416720" cy="3416720"/>
            <a:chOff x="6691280" y="1808680"/>
            <a:chExt cx="3416720" cy="341672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1A6673D-F901-DA46-8FD5-C02F0F867696}"/>
                </a:ext>
              </a:extLst>
            </p:cNvPr>
            <p:cNvSpPr/>
            <p:nvPr/>
          </p:nvSpPr>
          <p:spPr>
            <a:xfrm>
              <a:off x="6691280" y="1808680"/>
              <a:ext cx="3416720" cy="3416720"/>
            </a:xfrm>
            <a:prstGeom prst="ellipse">
              <a:avLst/>
            </a:prstGeom>
            <a:solidFill>
              <a:srgbClr val="3EA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 descr="A bedroom with a large window&#13;&#10;&#13;&#10;Description automatically generated">
              <a:extLst>
                <a:ext uri="{FF2B5EF4-FFF2-40B4-BE49-F238E27FC236}">
                  <a16:creationId xmlns:a16="http://schemas.microsoft.com/office/drawing/2014/main" id="{83949A3D-E72A-1249-BF89-9C4504509A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9463" t="62750" r="46261" b="677"/>
            <a:stretch/>
          </p:blipFill>
          <p:spPr>
            <a:xfrm rot="16200000">
              <a:off x="6812140" y="1929540"/>
              <a:ext cx="3175001" cy="3175001"/>
            </a:xfrm>
            <a:prstGeom prst="ellipse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656B774-B8BB-4743-AD5F-32A077EF1B01}"/>
              </a:ext>
            </a:extLst>
          </p:cNvPr>
          <p:cNvSpPr txBox="1"/>
          <p:nvPr/>
        </p:nvSpPr>
        <p:spPr>
          <a:xfrm>
            <a:off x="7058742" y="5644036"/>
            <a:ext cx="24400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ilroy Light" pitchFamily="2" charset="77"/>
              </a:rPr>
              <a:t>Co-founder &amp; CTO</a:t>
            </a:r>
          </a:p>
        </p:txBody>
      </p:sp>
    </p:spTree>
    <p:extLst>
      <p:ext uri="{BB962C8B-B14F-4D97-AF65-F5344CB8AC3E}">
        <p14:creationId xmlns:p14="http://schemas.microsoft.com/office/powerpoint/2010/main" val="387117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{27F7B19A-07F3-8143-AF2A-E4ACF867E600}tf10001072</Template>
  <TotalTime>630</TotalTime>
  <Words>315</Words>
  <Application>Microsoft Macintosh PowerPoint</Application>
  <PresentationFormat>Widescreen</PresentationFormat>
  <Paragraphs>82</Paragraphs>
  <Slides>12</Slides>
  <Notes>10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Gilroy ExtraBold</vt:lpstr>
      <vt:lpstr>Gilroy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Shawheen Attar</dc:creator>
  <cp:lastModifiedBy>Shawheen Attar</cp:lastModifiedBy>
  <cp:revision>36</cp:revision>
  <dcterms:created xsi:type="dcterms:W3CDTF">2018-12-10T20:08:57Z</dcterms:created>
  <dcterms:modified xsi:type="dcterms:W3CDTF">2018-12-11T07:15:43Z</dcterms:modified>
</cp:coreProperties>
</file>